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0" r:id="rId3"/>
    <p:sldMasterId id="2147483713" r:id="rId4"/>
  </p:sldMasterIdLst>
  <p:notesMasterIdLst>
    <p:notesMasterId r:id="rId49"/>
  </p:notesMasterIdLst>
  <p:sldIdLst>
    <p:sldId id="256" r:id="rId5"/>
    <p:sldId id="257" r:id="rId6"/>
    <p:sldId id="260" r:id="rId7"/>
    <p:sldId id="261" r:id="rId8"/>
    <p:sldId id="323" r:id="rId9"/>
    <p:sldId id="322" r:id="rId10"/>
    <p:sldId id="325" r:id="rId11"/>
    <p:sldId id="264" r:id="rId12"/>
    <p:sldId id="316" r:id="rId13"/>
    <p:sldId id="273" r:id="rId14"/>
    <p:sldId id="274" r:id="rId15"/>
    <p:sldId id="275" r:id="rId16"/>
    <p:sldId id="276" r:id="rId17"/>
    <p:sldId id="277" r:id="rId18"/>
    <p:sldId id="318" r:id="rId19"/>
    <p:sldId id="279" r:id="rId20"/>
    <p:sldId id="321" r:id="rId21"/>
    <p:sldId id="292" r:id="rId22"/>
    <p:sldId id="293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20" r:id="rId31"/>
    <p:sldId id="305" r:id="rId32"/>
    <p:sldId id="306" r:id="rId33"/>
    <p:sldId id="307" r:id="rId34"/>
    <p:sldId id="308" r:id="rId35"/>
    <p:sldId id="311" r:id="rId36"/>
    <p:sldId id="309" r:id="rId37"/>
    <p:sldId id="312" r:id="rId38"/>
    <p:sldId id="317" r:id="rId39"/>
    <p:sldId id="291" r:id="rId40"/>
    <p:sldId id="314" r:id="rId41"/>
    <p:sldId id="315" r:id="rId42"/>
    <p:sldId id="262" r:id="rId43"/>
    <p:sldId id="271" r:id="rId44"/>
    <p:sldId id="268" r:id="rId45"/>
    <p:sldId id="272" r:id="rId46"/>
    <p:sldId id="269" r:id="rId47"/>
    <p:sldId id="319" r:id="rId48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94DD1-96F4-3650-A060-8A3D736A4BC9}" v="32" dt="2023-10-30T10:42:40.346"/>
    <p1510:client id="{A93635BA-F9D7-4E27-8FD8-12D979E36C6A}" v="135" dt="2023-10-30T09:36:28.727"/>
    <p1510:client id="{CD3AFCC7-3CA9-0603-29F4-BE5992D119AB}" v="327" dt="2023-10-30T12:33:55.585"/>
    <p1510:client id="{FB48CED1-8471-3F04-BEB8-8DBDDC3177C5}" v="793" dt="2023-10-30T12:19:56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B617D-0DF7-46BC-BF3A-BBB6CB8EA683}" type="datetimeFigureOut">
              <a:rPr lang="en-GB" smtClean="0"/>
              <a:t>30/10/2023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83B98-A20F-48F6-8FDC-565EFB50C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0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Ari’s section starts here.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83B98-A20F-48F6-8FDC-565EFB50C5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26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83B98-A20F-48F6-8FDC-565EFB50C5B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18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83B98-A20F-48F6-8FDC-565EFB50C5B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83B98-A20F-48F6-8FDC-565EFB50C5B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9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09060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1826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-14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09060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1826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09060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1826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-14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09060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1826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309060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1826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-14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body"/>
          </p:nvPr>
        </p:nvSpPr>
        <p:spPr>
          <a:xfrm>
            <a:off x="309060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 type="body"/>
          </p:nvPr>
        </p:nvSpPr>
        <p:spPr>
          <a:xfrm>
            <a:off x="61826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309060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6182640" y="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-14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 type="body"/>
          </p:nvPr>
        </p:nvSpPr>
        <p:spPr>
          <a:xfrm>
            <a:off x="309060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 type="body"/>
          </p:nvPr>
        </p:nvSpPr>
        <p:spPr>
          <a:xfrm>
            <a:off x="6182640" y="3582000"/>
            <a:ext cx="294444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6857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84680" y="358200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-144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84680" y="0"/>
            <a:ext cx="446256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-1440" y="3582000"/>
            <a:ext cx="9145080" cy="327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431280"/>
            <a:ext cx="9143640" cy="9129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" name="Picture 6" descr="RHUL_Master_logo_RGB.png"/>
          <p:cNvPicPr/>
          <p:nvPr/>
        </p:nvPicPr>
        <p:blipFill>
          <a:blip r:embed="rId14"/>
          <a:stretch/>
        </p:blipFill>
        <p:spPr>
          <a:xfrm>
            <a:off x="7306200" y="430560"/>
            <a:ext cx="1821960" cy="91404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457200" y="381240"/>
            <a:ext cx="6545520" cy="92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corbel"/>
              </a:rPr>
              <a:t>Click to edit Master title style</a:t>
            </a:r>
            <a:endParaRPr lang="en-US" sz="2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434520" y="6513120"/>
            <a:ext cx="215640" cy="21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E3232D17-685C-4B85-9D1B-2B3478A0B79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‹#›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29720"/>
            <a:ext cx="8229240" cy="4362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corbel"/>
              </a:rPr>
              <a:t>Click to edit Master text styles</a:t>
            </a: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 hidden="1"/>
          <p:cNvSpPr/>
          <p:nvPr/>
        </p:nvSpPr>
        <p:spPr>
          <a:xfrm>
            <a:off x="0" y="431280"/>
            <a:ext cx="9143640" cy="9129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42" name="Picture 6" descr="RHUL_Master_logo_RGB.png"/>
          <p:cNvPicPr/>
          <p:nvPr/>
        </p:nvPicPr>
        <p:blipFill>
          <a:blip r:embed="rId14"/>
          <a:stretch/>
        </p:blipFill>
        <p:spPr>
          <a:xfrm>
            <a:off x="7306200" y="430560"/>
            <a:ext cx="1821960" cy="914040"/>
          </a:xfrm>
          <a:prstGeom prst="rect">
            <a:avLst/>
          </a:prstGeom>
          <a:ln>
            <a:noFill/>
          </a:ln>
        </p:spPr>
      </p:pic>
      <p:sp>
        <p:nvSpPr>
          <p:cNvPr id="43" name="CustomShape 2"/>
          <p:cNvSpPr/>
          <p:nvPr/>
        </p:nvSpPr>
        <p:spPr>
          <a:xfrm>
            <a:off x="0" y="4466520"/>
            <a:ext cx="9143640" cy="11984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4" name="PlaceHolder 3"/>
          <p:cNvSpPr>
            <a:spLocks noGrp="1"/>
          </p:cNvSpPr>
          <p:nvPr>
            <p:ph type="title"/>
          </p:nvPr>
        </p:nvSpPr>
        <p:spPr>
          <a:xfrm>
            <a:off x="470520" y="1986840"/>
            <a:ext cx="6663240" cy="1502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4500" b="0" strike="noStrike" spc="-1">
                <a:solidFill>
                  <a:srgbClr val="EB641E"/>
                </a:solidFill>
                <a:latin typeface="corbel"/>
              </a:rPr>
              <a:t>Click to edit Master title style</a:t>
            </a:r>
            <a:endParaRPr lang="en-US" sz="4500" b="0" strike="noStrike" spc="-1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45" name="Picture 3" descr="RHUL_Master_logo_RGB.png"/>
          <p:cNvPicPr/>
          <p:nvPr/>
        </p:nvPicPr>
        <p:blipFill>
          <a:blip r:embed="rId14"/>
          <a:stretch/>
        </p:blipFill>
        <p:spPr>
          <a:xfrm>
            <a:off x="6757560" y="4467240"/>
            <a:ext cx="2386080" cy="1197000"/>
          </a:xfrm>
          <a:prstGeom prst="rect">
            <a:avLst/>
          </a:prstGeom>
          <a:ln>
            <a:noFill/>
          </a:ln>
        </p:spPr>
      </p:pic>
      <p:pic>
        <p:nvPicPr>
          <p:cNvPr id="46" name="Picture 6" descr="Music_Hall_Diagonal_6_long_lines_white-optimized1.png"/>
          <p:cNvPicPr/>
          <p:nvPr/>
        </p:nvPicPr>
        <p:blipFill>
          <a:blip r:embed="rId15">
            <a:alphaModFix amt="40000"/>
          </a:blip>
          <a:srcRect b="51159"/>
          <a:stretch/>
        </p:blipFill>
        <p:spPr>
          <a:xfrm>
            <a:off x="0" y="4158720"/>
            <a:ext cx="9143640" cy="307440"/>
          </a:xfrm>
          <a:prstGeom prst="rect">
            <a:avLst/>
          </a:prstGeom>
          <a:ln>
            <a:noFill/>
          </a:ln>
        </p:spPr>
      </p:pic>
      <p:pic>
        <p:nvPicPr>
          <p:cNvPr id="47" name="Picture 10" descr="Music_Hall_Diagonal_6_long_lines_white-optimized1.png"/>
          <p:cNvPicPr/>
          <p:nvPr/>
        </p:nvPicPr>
        <p:blipFill>
          <a:blip r:embed="rId15">
            <a:alphaModFix amt="40000"/>
          </a:blip>
          <a:srcRect b="51159"/>
          <a:stretch/>
        </p:blipFill>
        <p:spPr>
          <a:xfrm>
            <a:off x="0" y="5670360"/>
            <a:ext cx="9143640" cy="307440"/>
          </a:xfrm>
          <a:prstGeom prst="rect">
            <a:avLst/>
          </a:prstGeom>
          <a:ln>
            <a:noFill/>
          </a:ln>
        </p:spPr>
      </p:pic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orbe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 hidden="1"/>
          <p:cNvSpPr/>
          <p:nvPr/>
        </p:nvSpPr>
        <p:spPr>
          <a:xfrm>
            <a:off x="0" y="431280"/>
            <a:ext cx="9143640" cy="9129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72" name="Picture 6" descr="RHUL_Master_logo_RGB.png"/>
          <p:cNvPicPr/>
          <p:nvPr/>
        </p:nvPicPr>
        <p:blipFill>
          <a:blip r:embed="rId14"/>
          <a:stretch/>
        </p:blipFill>
        <p:spPr>
          <a:xfrm>
            <a:off x="7306200" y="430560"/>
            <a:ext cx="1821960" cy="9140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0" y="4466520"/>
            <a:ext cx="9143640" cy="11984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4" name="PlaceHolder 3"/>
          <p:cNvSpPr>
            <a:spLocks noGrp="1"/>
          </p:cNvSpPr>
          <p:nvPr>
            <p:ph type="title"/>
          </p:nvPr>
        </p:nvSpPr>
        <p:spPr>
          <a:xfrm>
            <a:off x="437040" y="4748760"/>
            <a:ext cx="6107760" cy="916200"/>
          </a:xfrm>
          <a:prstGeom prst="rect">
            <a:avLst/>
          </a:prstGeom>
        </p:spPr>
        <p:txBody>
          <a:bodyPr lIns="0" tIns="0" rIns="0" bIns="0">
            <a:normAutofit fontScale="78000"/>
          </a:bodyPr>
          <a:lstStyle/>
          <a:p>
            <a:pPr>
              <a:lnSpc>
                <a:spcPct val="100000"/>
              </a:lnSpc>
            </a:pPr>
            <a:r>
              <a:rPr lang="en-GB" sz="3600" b="0" strike="noStrike" spc="-1">
                <a:solidFill>
                  <a:srgbClr val="FFFFFF"/>
                </a:solidFill>
                <a:latin typeface="corbel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175" name="Picture 6" descr="RHUL_Master_logo_RGB.png"/>
          <p:cNvPicPr/>
          <p:nvPr/>
        </p:nvPicPr>
        <p:blipFill>
          <a:blip r:embed="rId14"/>
          <a:stretch/>
        </p:blipFill>
        <p:spPr>
          <a:xfrm>
            <a:off x="6753960" y="4466520"/>
            <a:ext cx="2388960" cy="1198440"/>
          </a:xfrm>
          <a:prstGeom prst="rect">
            <a:avLst/>
          </a:prstGeom>
          <a:ln>
            <a:noFill/>
          </a:ln>
        </p:spPr>
      </p:pic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orbe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orbe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orbe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0" y="431280"/>
            <a:ext cx="9143640" cy="9129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14" name="Picture 6" descr="RHUL_Master_logo_RGB.png"/>
          <p:cNvPicPr/>
          <p:nvPr/>
        </p:nvPicPr>
        <p:blipFill>
          <a:blip r:embed="rId14"/>
          <a:stretch/>
        </p:blipFill>
        <p:spPr>
          <a:xfrm>
            <a:off x="7306200" y="430560"/>
            <a:ext cx="1821960" cy="914040"/>
          </a:xfrm>
          <a:prstGeom prst="rect">
            <a:avLst/>
          </a:prstGeom>
          <a:ln>
            <a:noFill/>
          </a:ln>
        </p:spPr>
      </p:pic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771200"/>
            <a:ext cx="3904560" cy="4362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corbel"/>
              </a:rPr>
              <a:t>Click to edit Master text styles</a:t>
            </a: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corbel"/>
              </a:rPr>
              <a:t>Second level</a:t>
            </a:r>
            <a:endParaRPr lang="en-US" sz="1400" b="0" strike="noStrike" spc="-1">
              <a:solidFill>
                <a:srgbClr val="000000"/>
              </a:solidFill>
              <a:latin typeface="corbel"/>
            </a:endParaRPr>
          </a:p>
          <a:p>
            <a:pPr marL="144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Third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  <a:p>
            <a:pPr marL="144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Fourth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  <a:p>
            <a:pPr marL="144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Fifth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sldNum"/>
          </p:nvPr>
        </p:nvSpPr>
        <p:spPr>
          <a:xfrm>
            <a:off x="434520" y="6513120"/>
            <a:ext cx="215640" cy="21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014F90AC-6737-4BC1-8355-6E886F565688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‹#›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660920" y="1771200"/>
            <a:ext cx="4025520" cy="4363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85840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120000"/>
              <a:buFont typeface="Wingdings" charset="2"/>
              <a:buChar char=""/>
            </a:pPr>
            <a:r>
              <a:rPr lang="en-GB" sz="1800" b="0" strike="noStrike" spc="-1">
                <a:solidFill>
                  <a:srgbClr val="000000"/>
                </a:solidFill>
                <a:latin typeface="corbel"/>
              </a:rPr>
              <a:t>Click to edit Master text styles</a:t>
            </a: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  <a:p>
            <a:pPr marL="285840" lvl="1" indent="-2854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120000"/>
              <a:buFont typeface="Wingdings" charset="2"/>
              <a:buChar char=""/>
            </a:pPr>
            <a:r>
              <a:rPr lang="en-GB" sz="1400" b="0" strike="noStrike" spc="-1">
                <a:solidFill>
                  <a:srgbClr val="000000"/>
                </a:solidFill>
                <a:latin typeface="corbel"/>
              </a:rPr>
              <a:t>Second level</a:t>
            </a:r>
            <a:endParaRPr lang="en-US" sz="1400" b="0" strike="noStrike" spc="-1">
              <a:solidFill>
                <a:srgbClr val="000000"/>
              </a:solidFill>
              <a:latin typeface="corbel"/>
            </a:endParaRPr>
          </a:p>
          <a:p>
            <a:pPr marL="173160" lvl="2" indent="-171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120000"/>
              <a:buFont typeface="Wingdings" charset="2"/>
              <a:buChar char=""/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Third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  <a:p>
            <a:pPr marL="173160" lvl="3" indent="-171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120000"/>
              <a:buFont typeface="Wingdings" charset="2"/>
              <a:buChar char=""/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Fourth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  <a:p>
            <a:pPr marL="173160" lvl="4" indent="-171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120000"/>
              <a:buFont typeface="Wingdings" charset="2"/>
              <a:buChar char=""/>
            </a:pPr>
            <a:r>
              <a:rPr lang="en-GB" sz="1200" b="0" strike="noStrike" spc="-1">
                <a:solidFill>
                  <a:srgbClr val="000000"/>
                </a:solidFill>
                <a:latin typeface="corbel"/>
              </a:rPr>
              <a:t>Fifth level</a:t>
            </a:r>
            <a:endParaRPr lang="en-US" sz="12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title"/>
          </p:nvPr>
        </p:nvSpPr>
        <p:spPr>
          <a:xfrm>
            <a:off x="457200" y="381240"/>
            <a:ext cx="6545520" cy="921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b="0" strike="noStrike" spc="-1">
                <a:solidFill>
                  <a:srgbClr val="FFFFFF"/>
                </a:solidFill>
                <a:latin typeface="corbel"/>
              </a:rPr>
              <a:t>Click to edit Master title style</a:t>
            </a:r>
            <a:endParaRPr lang="en-US" sz="2800" b="0" strike="noStrike" spc="-1">
              <a:solidFill>
                <a:srgbClr val="000000"/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54.236.43.240/doku.php?id=new-study-rhul" TargetMode="Externa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Ayan.Sengupta@rhul.ac.uk" TargetMode="Externa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yan.Sengupta@rhul.ac.uk" TargetMode="External"/><Relationship Id="rId2" Type="http://schemas.openxmlformats.org/officeDocument/2006/relationships/hyperlink" Target="mailto:Ari.Lingeswaran@rhul.ac.uk" TargetMode="Externa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3.safelinks.protection.outlook.com/?url=http%3A%2F%2F54.236.43.240%2Fdoku.php%3Fid%3Dstart&amp;data=05%7C01%7CAyan.Sengupta%40rhul.ac.uk%7C31ec20a8f442457e338108dbd93ac5ab%7C2efd699a19224e69b601108008d28a2e%7C0%7C0%7C638342618683789573%7CUnknown%7CTWFpbGZsb3d8eyJWIjoiMC4wLjAwMDAiLCJQIjoiV2luMzIiLCJBTiI6Ik1haWwiLCJXVCI6Mn0%3D%7C3000%7C%7C%7C&amp;sdata=916olvlmdPsIZZXHrpHzHitZS%2FZqeIKsMMFKV5BT9Fk%3D&amp;reserved=0" TargetMode="Externa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470520" y="1986840"/>
            <a:ext cx="6663240" cy="150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500" b="0" strike="noStrike" spc="-1">
                <a:solidFill>
                  <a:srgbClr val="EB641E"/>
                </a:solidFill>
                <a:latin typeface="corbel"/>
              </a:rPr>
              <a:t>MRI Induction 2023</a:t>
            </a:r>
            <a:endParaRPr lang="en-US" sz="45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95" name="TextShape 2"/>
          <p:cNvSpPr txBox="1"/>
          <p:nvPr/>
        </p:nvSpPr>
        <p:spPr>
          <a:xfrm>
            <a:off x="470520" y="4721760"/>
            <a:ext cx="5954911" cy="778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pPr>
              <a:spcBef>
                <a:spcPts val="1199"/>
              </a:spcBef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corbel"/>
              </a:rPr>
              <a:t>30.10.2023</a:t>
            </a:r>
            <a:br>
              <a:rPr/>
            </a:br>
            <a:r>
              <a:rPr lang="en-US" sz="1800" b="0" strike="noStrike" spc="-1">
                <a:solidFill>
                  <a:srgbClr val="FFFFFF"/>
                </a:solidFill>
                <a:latin typeface="corbel"/>
              </a:rPr>
              <a:t>Robin Walker, </a:t>
            </a:r>
            <a:r>
              <a:rPr lang="en-US" spc="-1">
                <a:solidFill>
                  <a:srgbClr val="FFFFFF"/>
                </a:solidFill>
                <a:latin typeface="corbel"/>
              </a:rPr>
              <a:t>Carl Hodgetts</a:t>
            </a:r>
            <a:r>
              <a:rPr lang="en-US" sz="1800" b="0" strike="noStrike" spc="-1">
                <a:solidFill>
                  <a:srgbClr val="FFFFFF"/>
                </a:solidFill>
                <a:latin typeface="corbel"/>
              </a:rPr>
              <a:t>, Ari Lingeswaran</a:t>
            </a:r>
            <a:r>
              <a:rPr lang="en-US" spc="-1">
                <a:solidFill>
                  <a:srgbClr val="FFFFFF"/>
                </a:solidFill>
                <a:latin typeface="corbel"/>
              </a:rPr>
              <a:t>, Ayan Sengupta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10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D4980-898F-7312-22C3-FB3E08BF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927" y="2455604"/>
            <a:ext cx="4668144" cy="350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6EA00-D39F-4A35-F36F-A56019F74D62}"/>
              </a:ext>
            </a:extLst>
          </p:cNvPr>
          <p:cNvSpPr txBox="1"/>
          <p:nvPr/>
        </p:nvSpPr>
        <p:spPr>
          <a:xfrm>
            <a:off x="3027404" y="1712293"/>
            <a:ext cx="29832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MRI Unit - Reception Area</a:t>
            </a:r>
          </a:p>
        </p:txBody>
      </p:sp>
    </p:spTree>
    <p:extLst>
      <p:ext uri="{BB962C8B-B14F-4D97-AF65-F5344CB8AC3E}">
        <p14:creationId xmlns:p14="http://schemas.microsoft.com/office/powerpoint/2010/main" val="62635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11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4C22CF3-EE2F-8C74-9ED5-7D49CE367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09" y="2314493"/>
            <a:ext cx="5158679" cy="3869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B4E40-AA56-F2F0-249B-03CD3E367E79}"/>
              </a:ext>
            </a:extLst>
          </p:cNvPr>
          <p:cNvSpPr txBox="1"/>
          <p:nvPr/>
        </p:nvSpPr>
        <p:spPr>
          <a:xfrm>
            <a:off x="3756454" y="1717589"/>
            <a:ext cx="16399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Control Room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6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12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C5AAC-5D6B-C4BF-F00D-3AB04221105D}"/>
              </a:ext>
            </a:extLst>
          </p:cNvPr>
          <p:cNvSpPr txBox="1">
            <a:spLocks/>
          </p:cNvSpPr>
          <p:nvPr/>
        </p:nvSpPr>
        <p:spPr>
          <a:xfrm>
            <a:off x="948348" y="1755837"/>
            <a:ext cx="4022486" cy="48028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Requirements for a scan: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A7B52-20AD-B427-7996-C7D6F0656038}"/>
              </a:ext>
            </a:extLst>
          </p:cNvPr>
          <p:cNvSpPr txBox="1">
            <a:spLocks/>
          </p:cNvSpPr>
          <p:nvPr/>
        </p:nvSpPr>
        <p:spPr>
          <a:xfrm>
            <a:off x="950253" y="2733203"/>
            <a:ext cx="7250579" cy="26678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Two APs (Authorised Persons) present.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Participants complete two screening forms and a consent form.</a:t>
            </a:r>
          </a:p>
          <a:p>
            <a:endParaRPr lang="en-GB" sz="1800"/>
          </a:p>
          <a:p>
            <a:pPr lvl="1"/>
            <a:r>
              <a:rPr lang="en-GB" sz="1800"/>
              <a:t>All screening questions answered satisfactorily.</a:t>
            </a:r>
          </a:p>
          <a:p>
            <a:pPr lvl="1"/>
            <a:r>
              <a:rPr lang="en-GB" sz="1800"/>
              <a:t>Provides the details of their UK based GP.</a:t>
            </a:r>
          </a:p>
          <a:p>
            <a:pPr lvl="1"/>
            <a:r>
              <a:rPr lang="en-GB" sz="1800"/>
              <a:t>Remove all metal objects, credit cards, mobile phones, etc.</a:t>
            </a:r>
            <a:r>
              <a:rPr lang="en-GB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1423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13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0C988-8672-35D7-D62E-A092463436B1}"/>
              </a:ext>
            </a:extLst>
          </p:cNvPr>
          <p:cNvSpPr txBox="1">
            <a:spLocks/>
          </p:cNvSpPr>
          <p:nvPr/>
        </p:nvSpPr>
        <p:spPr>
          <a:xfrm>
            <a:off x="-101297" y="1192550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Setting up a participant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2B8F1-78C4-0346-B7CD-B11F3FA3E8BB}"/>
              </a:ext>
            </a:extLst>
          </p:cNvPr>
          <p:cNvSpPr txBox="1"/>
          <p:nvPr/>
        </p:nvSpPr>
        <p:spPr>
          <a:xfrm>
            <a:off x="330741" y="1919550"/>
            <a:ext cx="57393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Inform about the two-way intercom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Inform about the alarm ball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Inform about the scans &amp; </a:t>
            </a:r>
          </a:p>
          <a:p>
            <a:r>
              <a:rPr lang="en-GB" sz="2400"/>
              <a:t>	the importance of keeping still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Participants are given either ear plugs </a:t>
            </a:r>
          </a:p>
          <a:p>
            <a:r>
              <a:rPr lang="en-GB" sz="2400"/>
              <a:t>	or headphones 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supported with some padding </a:t>
            </a:r>
          </a:p>
          <a:p>
            <a:r>
              <a:rPr lang="en-GB" sz="2400"/>
              <a:t>	within the head coil</a:t>
            </a:r>
          </a:p>
          <a:p>
            <a:endParaRPr lang="en-GB" sz="240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A6458F3-532A-AA6C-A025-3BD17656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54" y="2692817"/>
            <a:ext cx="3024385" cy="22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6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14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DC743-88A1-A406-B02F-459BDE587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0" y="2678683"/>
            <a:ext cx="3982356" cy="298676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59EAFD-E8E9-FABA-A9EC-E957CBAC8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41" y="2678683"/>
            <a:ext cx="3982356" cy="2986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DF02C-3CB3-C742-B84C-AC8A97C08106}"/>
              </a:ext>
            </a:extLst>
          </p:cNvPr>
          <p:cNvSpPr txBox="1"/>
          <p:nvPr/>
        </p:nvSpPr>
        <p:spPr>
          <a:xfrm>
            <a:off x="3323968" y="17617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Setting up a participant</a:t>
            </a:r>
            <a:r>
              <a:rPr lang="en-US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7201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15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DF02C-3CB3-C742-B84C-AC8A97C08106}"/>
              </a:ext>
            </a:extLst>
          </p:cNvPr>
          <p:cNvSpPr txBox="1"/>
          <p:nvPr/>
        </p:nvSpPr>
        <p:spPr>
          <a:xfrm>
            <a:off x="3323968" y="17617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Setting up a participant</a:t>
            </a:r>
            <a:r>
              <a:rPr lang="en-US"/>
              <a:t>​</a:t>
            </a:r>
          </a:p>
        </p:txBody>
      </p:sp>
      <p:pic>
        <p:nvPicPr>
          <p:cNvPr id="6" name="Content Placeholder 4" descr="A person sitting at a desk&#10;&#10;Description automatically generated">
            <a:extLst>
              <a:ext uri="{FF2B5EF4-FFF2-40B4-BE49-F238E27FC236}">
                <a16:creationId xmlns:a16="http://schemas.microsoft.com/office/drawing/2014/main" id="{B69BFC55-97A4-E5BA-9C4A-8B7E568CC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1" y="2589930"/>
            <a:ext cx="4165600" cy="3124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E4ECC1-56CE-FB46-D547-C05CB3876469}"/>
              </a:ext>
            </a:extLst>
          </p:cNvPr>
          <p:cNvSpPr txBox="1">
            <a:spLocks/>
          </p:cNvSpPr>
          <p:nvPr/>
        </p:nvSpPr>
        <p:spPr>
          <a:xfrm>
            <a:off x="3055537" y="6053071"/>
            <a:ext cx="3024664" cy="3743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Using the two-way intercom</a:t>
            </a:r>
          </a:p>
        </p:txBody>
      </p:sp>
    </p:spTree>
    <p:extLst>
      <p:ext uri="{BB962C8B-B14F-4D97-AF65-F5344CB8AC3E}">
        <p14:creationId xmlns:p14="http://schemas.microsoft.com/office/powerpoint/2010/main" val="2709254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16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Setting up the stimulus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DD825BC-55C1-FF4F-EC2B-06AED54A5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4" y="2157785"/>
            <a:ext cx="3984196" cy="2988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46F021-B611-54B9-859B-FE16C8B0D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31" y="2157785"/>
            <a:ext cx="3984196" cy="29881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5388F5-6A4C-D29A-7301-AECA37D088E3}"/>
              </a:ext>
            </a:extLst>
          </p:cNvPr>
          <p:cNvSpPr txBox="1">
            <a:spLocks/>
          </p:cNvSpPr>
          <p:nvPr/>
        </p:nvSpPr>
        <p:spPr>
          <a:xfrm>
            <a:off x="935798" y="5250190"/>
            <a:ext cx="7272404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cap="none"/>
              <a:t>Stimulus PC is available.</a:t>
            </a:r>
            <a:r>
              <a:rPr lang="en-GB" sz="2800"/>
              <a:t> </a:t>
            </a:r>
          </a:p>
          <a:p>
            <a:r>
              <a:rPr lang="en-GB" sz="2800" cap="none"/>
              <a:t>You can use your own laptops too.</a:t>
            </a:r>
          </a:p>
        </p:txBody>
      </p:sp>
    </p:spTree>
    <p:extLst>
      <p:ext uri="{BB962C8B-B14F-4D97-AF65-F5344CB8AC3E}">
        <p14:creationId xmlns:p14="http://schemas.microsoft.com/office/powerpoint/2010/main" val="8944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17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Setting up the stimulus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5388F5-6A4C-D29A-7301-AECA37D088E3}"/>
              </a:ext>
            </a:extLst>
          </p:cNvPr>
          <p:cNvSpPr txBox="1">
            <a:spLocks/>
          </p:cNvSpPr>
          <p:nvPr/>
        </p:nvSpPr>
        <p:spPr>
          <a:xfrm>
            <a:off x="935798" y="5753910"/>
            <a:ext cx="7272404" cy="97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cap="none"/>
              <a:t>Back projection technique – NEC projector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C26CA-2B7F-42A9-6DFF-160A496D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072" y="2096310"/>
            <a:ext cx="49911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0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18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Scanning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69C40-BEF7-A818-86E7-88377A76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0" y="2055922"/>
            <a:ext cx="5610406" cy="4421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E76F9-2A3E-F178-2227-F9AB23D611AE}"/>
              </a:ext>
            </a:extLst>
          </p:cNvPr>
          <p:cNvSpPr txBox="1"/>
          <p:nvPr/>
        </p:nvSpPr>
        <p:spPr>
          <a:xfrm>
            <a:off x="124027" y="2977522"/>
            <a:ext cx="3047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/>
              <a:t>Registering the details </a:t>
            </a:r>
          </a:p>
          <a:p>
            <a:pPr marL="0" indent="0">
              <a:buNone/>
            </a:pPr>
            <a:r>
              <a:rPr lang="en-GB"/>
              <a:t>	of the participant:	</a:t>
            </a:r>
          </a:p>
        </p:txBody>
      </p:sp>
    </p:spTree>
    <p:extLst>
      <p:ext uri="{BB962C8B-B14F-4D97-AF65-F5344CB8AC3E}">
        <p14:creationId xmlns:p14="http://schemas.microsoft.com/office/powerpoint/2010/main" val="4059850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19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Head coils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D68C2-E328-924F-7F5F-BB8BA7496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21" y="2210577"/>
            <a:ext cx="5348140" cy="401110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157F3D-B807-DF49-D97C-D619CD23D932}"/>
              </a:ext>
            </a:extLst>
          </p:cNvPr>
          <p:cNvSpPr txBox="1">
            <a:spLocks/>
          </p:cNvSpPr>
          <p:nvPr/>
        </p:nvSpPr>
        <p:spPr>
          <a:xfrm>
            <a:off x="233463" y="2663481"/>
            <a:ext cx="3667329" cy="160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32 Channel head array coil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05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corbel"/>
              </a:rPr>
              <a:t>Outline</a:t>
            </a:r>
            <a:endParaRPr lang="en-US" sz="2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97" name="TextShape 2"/>
          <p:cNvSpPr txBox="1"/>
          <p:nvPr/>
        </p:nvSpPr>
        <p:spPr>
          <a:xfrm>
            <a:off x="457200" y="2317793"/>
            <a:ext cx="8169532" cy="2972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CUBIC 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as an</a:t>
            </a:r>
            <a:r>
              <a:rPr lang="en-US" sz="1800" strike="noStrike" spc="-1" dirty="0">
                <a:solidFill>
                  <a:srgbClr val="000000"/>
                </a:solidFill>
                <a:latin typeface="Arial"/>
              </a:rPr>
              <a:t> Organization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MRI Research Culture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MRI scanner and Equipment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MRI sequences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Become an AP</a:t>
            </a:r>
            <a:endParaRPr lang="en-US" dirty="0">
              <a:latin typeface="Arial"/>
            </a:endParaRP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Setup a study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Pilot study</a:t>
            </a:r>
          </a:p>
          <a:p>
            <a:pPr marL="285750" indent="-285750">
              <a:spcBef>
                <a:spcPts val="1199"/>
              </a:spcBef>
              <a:buFont typeface="Arial"/>
              <a:buChar char="•"/>
              <a:tabLst>
                <a:tab pos="0" algn="l"/>
              </a:tabLst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Data Analysis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20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Head coils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157F3D-B807-DF49-D97C-D619CD23D932}"/>
              </a:ext>
            </a:extLst>
          </p:cNvPr>
          <p:cNvSpPr txBox="1">
            <a:spLocks/>
          </p:cNvSpPr>
          <p:nvPr/>
        </p:nvSpPr>
        <p:spPr>
          <a:xfrm>
            <a:off x="233463" y="2663481"/>
            <a:ext cx="3667329" cy="160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32 Channel head array coil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With the mirror mounted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CEFC2-0873-5BBE-3D0A-7C43D03C5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922" y="2045206"/>
            <a:ext cx="5184887" cy="38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21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Head coils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157F3D-B807-DF49-D97C-D619CD23D932}"/>
              </a:ext>
            </a:extLst>
          </p:cNvPr>
          <p:cNvSpPr txBox="1">
            <a:spLocks/>
          </p:cNvSpPr>
          <p:nvPr/>
        </p:nvSpPr>
        <p:spPr>
          <a:xfrm>
            <a:off x="233463" y="2663481"/>
            <a:ext cx="3667329" cy="1071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16 Channel head array coil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B4C59-FAF7-2D41-72A1-798017044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92" y="2376744"/>
            <a:ext cx="4819781" cy="361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31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22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Head coils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157F3D-B807-DF49-D97C-D619CD23D932}"/>
              </a:ext>
            </a:extLst>
          </p:cNvPr>
          <p:cNvSpPr txBox="1">
            <a:spLocks/>
          </p:cNvSpPr>
          <p:nvPr/>
        </p:nvSpPr>
        <p:spPr>
          <a:xfrm>
            <a:off x="233463" y="2663481"/>
            <a:ext cx="3667329" cy="1071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Birdcage coil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A0E0-9AF5-54EF-3E96-D1BE16459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7" y="2312168"/>
            <a:ext cx="5030552" cy="37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23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737DBA-4FF5-C67F-80AD-148851089D1B}"/>
              </a:ext>
            </a:extLst>
          </p:cNvPr>
          <p:cNvSpPr txBox="1">
            <a:spLocks/>
          </p:cNvSpPr>
          <p:nvPr/>
        </p:nvSpPr>
        <p:spPr>
          <a:xfrm>
            <a:off x="457200" y="2608633"/>
            <a:ext cx="8317149" cy="39044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Specially adapted mouse, Left click delivered at the start of each TR for EPIs</a:t>
            </a:r>
          </a:p>
          <a:p>
            <a:r>
              <a:rPr lang="en-GB"/>
              <a:t>Button boxes (CRS – 8 Keys – colour coded,  NATA – 10 keys)</a:t>
            </a:r>
          </a:p>
          <a:p>
            <a:r>
              <a:rPr lang="en-GB"/>
              <a:t>Corrective lenses</a:t>
            </a:r>
          </a:p>
          <a:p>
            <a:r>
              <a:rPr lang="en-GB"/>
              <a:t>Headphones (</a:t>
            </a:r>
            <a:r>
              <a:rPr lang="en-GB" err="1"/>
              <a:t>Sensimetrics</a:t>
            </a:r>
            <a:r>
              <a:rPr lang="en-GB"/>
              <a:t>)</a:t>
            </a:r>
          </a:p>
          <a:p>
            <a:r>
              <a:rPr lang="en-GB"/>
              <a:t>Microphone – </a:t>
            </a:r>
            <a:r>
              <a:rPr lang="en-GB" err="1"/>
              <a:t>OptoAcoustics</a:t>
            </a:r>
            <a:r>
              <a:rPr lang="en-GB"/>
              <a:t> – FO MRI - III</a:t>
            </a:r>
          </a:p>
          <a:p>
            <a:r>
              <a:rPr lang="en-GB"/>
              <a:t>Eye tracking camera (SR Research, Nordic system)</a:t>
            </a:r>
          </a:p>
          <a:p>
            <a:r>
              <a:rPr lang="en-GB"/>
              <a:t>Bio-Pack modules</a:t>
            </a:r>
          </a:p>
          <a:p>
            <a:r>
              <a:rPr lang="en-GB"/>
              <a:t>TDCS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18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24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Optical mouse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799DC9B-6FDE-F603-D8CB-14B94C16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" y="2312168"/>
            <a:ext cx="4432365" cy="3324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EEDACC-A6FE-C671-D525-3CC5EFDC217E}"/>
              </a:ext>
            </a:extLst>
          </p:cNvPr>
          <p:cNvSpPr txBox="1"/>
          <p:nvPr/>
        </p:nvSpPr>
        <p:spPr>
          <a:xfrm>
            <a:off x="1205196" y="5682123"/>
            <a:ext cx="698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Program your stimulus to start with a left mouse click </a:t>
            </a:r>
          </a:p>
          <a:p>
            <a:r>
              <a:rPr lang="en-GB" sz="2400"/>
              <a:t>to synchronise it with the scanner</a:t>
            </a:r>
          </a:p>
        </p:txBody>
      </p:sp>
    </p:spTree>
    <p:extLst>
      <p:ext uri="{BB962C8B-B14F-4D97-AF65-F5344CB8AC3E}">
        <p14:creationId xmlns:p14="http://schemas.microsoft.com/office/powerpoint/2010/main" val="79965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25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Button box - NATA</a:t>
            </a:r>
          </a:p>
        </p:txBody>
      </p:sp>
      <p:pic>
        <p:nvPicPr>
          <p:cNvPr id="3" name="Content Placeholder 19">
            <a:extLst>
              <a:ext uri="{FF2B5EF4-FFF2-40B4-BE49-F238E27FC236}">
                <a16:creationId xmlns:a16="http://schemas.microsoft.com/office/drawing/2014/main" id="{495A6AE4-5A08-BF87-E98F-DE4D5302C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0" y="2312168"/>
            <a:ext cx="5735705" cy="386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6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26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Button box - CRS</a:t>
            </a:r>
          </a:p>
        </p:txBody>
      </p:sp>
      <p:pic>
        <p:nvPicPr>
          <p:cNvPr id="4" name="Picture 3" descr="A pair of buttons next to a box&#10;&#10;Description automatically generated">
            <a:extLst>
              <a:ext uri="{FF2B5EF4-FFF2-40B4-BE49-F238E27FC236}">
                <a16:creationId xmlns:a16="http://schemas.microsoft.com/office/drawing/2014/main" id="{360DFB03-2F04-F70A-940B-67D7AD0A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8090" y="2764176"/>
            <a:ext cx="3616064" cy="27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03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27A111A-09D1-4CDE-DA73-0C03B19CD47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80462" y="2916931"/>
            <a:ext cx="5023836" cy="2258184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800"/>
              <a:t>Opto-Acoustics headphones</a:t>
            </a:r>
          </a:p>
          <a:p>
            <a:pPr marL="914400" lvl="2" indent="0">
              <a:buNone/>
            </a:pPr>
            <a:endParaRPr lang="en-US"/>
          </a:p>
          <a:p>
            <a:pPr marL="914400" lvl="2" indent="0">
              <a:buNone/>
            </a:pPr>
            <a:r>
              <a:rPr lang="en-US"/>
              <a:t>Active noise cancelling</a:t>
            </a:r>
          </a:p>
          <a:p>
            <a:pPr marL="914400" lvl="2" indent="0">
              <a:buNone/>
            </a:pPr>
            <a:r>
              <a:rPr lang="en-US"/>
              <a:t>Thin pads</a:t>
            </a:r>
          </a:p>
          <a:p>
            <a:pPr marL="914400" lvl="2" indent="0">
              <a:buNone/>
            </a:pPr>
            <a:r>
              <a:rPr lang="en-US"/>
              <a:t>20 dB attenuation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63B8A-2E9B-738E-C8DF-21DC64146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684" y="2901377"/>
            <a:ext cx="3680854" cy="2974129"/>
          </a:xfrm>
          <a:prstGeom prst="rect">
            <a:avLst/>
          </a:prstGeom>
        </p:spPr>
      </p:pic>
      <p:sp>
        <p:nvSpPr>
          <p:cNvPr id="6" name="TextShape 4">
            <a:extLst>
              <a:ext uri="{FF2B5EF4-FFF2-40B4-BE49-F238E27FC236}">
                <a16:creationId xmlns:a16="http://schemas.microsoft.com/office/drawing/2014/main" id="{9A3E034C-F85C-5F4A-D73A-83907FDBAC7E}"/>
              </a:ext>
            </a:extLst>
          </p:cNvPr>
          <p:cNvSpPr txBox="1"/>
          <p:nvPr/>
        </p:nvSpPr>
        <p:spPr>
          <a:xfrm>
            <a:off x="457200" y="1120543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4" name="TextShape 4">
            <a:extLst>
              <a:ext uri="{FF2B5EF4-FFF2-40B4-BE49-F238E27FC236}">
                <a16:creationId xmlns:a16="http://schemas.microsoft.com/office/drawing/2014/main" id="{4484F096-5565-85B7-F5F2-E4C59DB0D8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40A3B9-A96C-363A-DCF5-E8898D06626B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Headphones</a:t>
            </a:r>
          </a:p>
        </p:txBody>
      </p:sp>
    </p:spTree>
    <p:extLst>
      <p:ext uri="{BB962C8B-B14F-4D97-AF65-F5344CB8AC3E}">
        <p14:creationId xmlns:p14="http://schemas.microsoft.com/office/powerpoint/2010/main" val="10914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28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Microphone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DE73F2B-98F2-7BF1-BE85-DFE7CCD5E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0" y="2685013"/>
            <a:ext cx="3709893" cy="2782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328F0-CDA0-CC82-7E87-4178B381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8" y="2685013"/>
            <a:ext cx="3709892" cy="27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7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29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Eye Tracking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975A0-F9D5-9302-966B-798CAF09E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91" y="2496766"/>
            <a:ext cx="3900792" cy="2600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ABD4E-F493-31FC-440D-F5910105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3" y="2662339"/>
            <a:ext cx="4156633" cy="22693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1AAEDE-DE76-3545-F2FC-A7127F0ACBB8}"/>
              </a:ext>
            </a:extLst>
          </p:cNvPr>
          <p:cNvSpPr txBox="1">
            <a:spLocks/>
          </p:cNvSpPr>
          <p:nvPr/>
        </p:nvSpPr>
        <p:spPr>
          <a:xfrm>
            <a:off x="776047" y="5583677"/>
            <a:ext cx="7706472" cy="921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SR Research – Eye Link system</a:t>
            </a:r>
          </a:p>
        </p:txBody>
      </p:sp>
    </p:spTree>
    <p:extLst>
      <p:ext uri="{BB962C8B-B14F-4D97-AF65-F5344CB8AC3E}">
        <p14:creationId xmlns:p14="http://schemas.microsoft.com/office/powerpoint/2010/main" val="246687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437040" y="4748760"/>
            <a:ext cx="610776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spc="-1">
                <a:solidFill>
                  <a:srgbClr val="FFFFFF"/>
                </a:solidFill>
                <a:ea typeface="+mn-lt"/>
                <a:cs typeface="+mn-lt"/>
              </a:rPr>
              <a:t>CUBIC as an Organization</a:t>
            </a:r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30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3EB52-5B83-E222-BDB8-79AB5B47E00E}"/>
              </a:ext>
            </a:extLst>
          </p:cNvPr>
          <p:cNvSpPr txBox="1">
            <a:spLocks/>
          </p:cNvSpPr>
          <p:nvPr/>
        </p:nvSpPr>
        <p:spPr>
          <a:xfrm>
            <a:off x="-38523" y="1390568"/>
            <a:ext cx="10018713" cy="92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		</a:t>
            </a:r>
            <a:r>
              <a:rPr lang="en-GB" sz="2800"/>
              <a:t>Peripheral Equipment – </a:t>
            </a:r>
            <a:r>
              <a:rPr lang="en-GB" sz="2800" err="1"/>
              <a:t>BioPack</a:t>
            </a:r>
            <a:r>
              <a:rPr lang="en-GB" sz="2800"/>
              <a:t> &amp; TDCS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D645-B69C-1EDC-11BD-48CB3D64DEB8}"/>
              </a:ext>
            </a:extLst>
          </p:cNvPr>
          <p:cNvSpPr txBox="1">
            <a:spLocks/>
          </p:cNvSpPr>
          <p:nvPr/>
        </p:nvSpPr>
        <p:spPr>
          <a:xfrm>
            <a:off x="650160" y="2455232"/>
            <a:ext cx="8192283" cy="3012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		</a:t>
            </a:r>
          </a:p>
          <a:p>
            <a:r>
              <a:rPr lang="en-GB"/>
              <a:t>Physiological measurements</a:t>
            </a:r>
            <a:r>
              <a:rPr lang="hu-HU"/>
              <a:t>: </a:t>
            </a:r>
          </a:p>
          <a:p>
            <a:pPr lvl="1"/>
            <a:r>
              <a:rPr lang="en-GB"/>
              <a:t>Grip force sensors</a:t>
            </a:r>
            <a:endParaRPr lang="hu-HU"/>
          </a:p>
          <a:p>
            <a:pPr lvl="1"/>
            <a:r>
              <a:rPr lang="en-GB"/>
              <a:t>ECG / EMG</a:t>
            </a:r>
          </a:p>
          <a:p>
            <a:pPr lvl="1"/>
            <a:r>
              <a:rPr lang="en-GB" err="1"/>
              <a:t>Nonin</a:t>
            </a:r>
            <a:r>
              <a:rPr lang="en-GB"/>
              <a:t> </a:t>
            </a:r>
            <a:r>
              <a:rPr lang="en-GB" err="1"/>
              <a:t>Pulseoxymeter</a:t>
            </a:r>
            <a:endParaRPr lang="en-GB"/>
          </a:p>
          <a:p>
            <a:pPr marL="457200" lvl="1" indent="0">
              <a:buNone/>
            </a:pPr>
            <a:endParaRPr lang="en-GB"/>
          </a:p>
          <a:p>
            <a:r>
              <a:rPr lang="en-GB"/>
              <a:t>TDCS - </a:t>
            </a:r>
            <a:r>
              <a:rPr lang="en-GB" err="1"/>
              <a:t>neuroConn</a:t>
            </a:r>
            <a:endParaRPr lang="en-GB"/>
          </a:p>
          <a:p>
            <a:pPr marL="457200" lvl="1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09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31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Sequences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D92F29-2464-5258-9467-5FDAD4C76328}"/>
              </a:ext>
            </a:extLst>
          </p:cNvPr>
          <p:cNvSpPr txBox="1">
            <a:spLocks/>
          </p:cNvSpPr>
          <p:nvPr/>
        </p:nvSpPr>
        <p:spPr>
          <a:xfrm>
            <a:off x="1131794" y="2284749"/>
            <a:ext cx="6879178" cy="35489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Anatomical Scans: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	3D – </a:t>
            </a:r>
            <a:r>
              <a:rPr lang="en-GB" sz="1800" err="1"/>
              <a:t>MPRage</a:t>
            </a:r>
            <a:r>
              <a:rPr lang="en-GB" sz="1800"/>
              <a:t> ~ 5 minutes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	3D – </a:t>
            </a:r>
            <a:r>
              <a:rPr lang="en-GB" sz="1800" err="1"/>
              <a:t>Mdeft</a:t>
            </a:r>
            <a:r>
              <a:rPr lang="en-GB" sz="1800"/>
              <a:t> – long scan ~13 minutes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	2D - T1, T2, GRE, FLAIR, STIR</a:t>
            </a:r>
          </a:p>
        </p:txBody>
      </p:sp>
    </p:spTree>
    <p:extLst>
      <p:ext uri="{BB962C8B-B14F-4D97-AF65-F5344CB8AC3E}">
        <p14:creationId xmlns:p14="http://schemas.microsoft.com/office/powerpoint/2010/main" val="1919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32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Sequences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D92F29-2464-5258-9467-5FDAD4C76328}"/>
              </a:ext>
            </a:extLst>
          </p:cNvPr>
          <p:cNvSpPr txBox="1">
            <a:spLocks/>
          </p:cNvSpPr>
          <p:nvPr/>
        </p:nvSpPr>
        <p:spPr>
          <a:xfrm>
            <a:off x="434520" y="1816957"/>
            <a:ext cx="8388467" cy="8304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Functional Scans:</a:t>
            </a:r>
          </a:p>
          <a:p>
            <a:pPr marL="0" indent="0">
              <a:buNone/>
            </a:pPr>
            <a:r>
              <a:rPr lang="en-GB" sz="1800"/>
              <a:t>                EPI                              ASL                                Multiband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None/>
            </a:pPr>
            <a:endParaRPr lang="en-GB" sz="1800"/>
          </a:p>
          <a:p>
            <a:pPr marL="0" indent="0">
              <a:buNone/>
            </a:pPr>
            <a:endParaRPr lang="en-GB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B4A68-FE27-3310-EFE1-4986CE18E280}"/>
              </a:ext>
            </a:extLst>
          </p:cNvPr>
          <p:cNvSpPr txBox="1"/>
          <p:nvPr/>
        </p:nvSpPr>
        <p:spPr>
          <a:xfrm>
            <a:off x="1470200" y="3070393"/>
            <a:ext cx="6107307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hu-HU"/>
              <a:t>fMRI: </a:t>
            </a:r>
          </a:p>
          <a:p>
            <a:endParaRPr lang="hu-HU"/>
          </a:p>
          <a:p>
            <a:pPr marL="742950" lvl="1" indent="-285750">
              <a:buFont typeface="Arial"/>
              <a:buChar char="•"/>
            </a:pPr>
            <a:r>
              <a:rPr lang="hu-HU"/>
              <a:t>Standard (2 s, 3 mm iso)</a:t>
            </a:r>
          </a:p>
          <a:p>
            <a:pPr marL="742950" lvl="1" indent="-285750">
              <a:buFont typeface="Arial"/>
              <a:buChar char="•"/>
            </a:pPr>
            <a:endParaRPr lang="hu-HU"/>
          </a:p>
          <a:p>
            <a:pPr marL="742950" lvl="1" indent="-285750">
              <a:buFont typeface="Arial"/>
              <a:buChar char="•"/>
            </a:pPr>
            <a:r>
              <a:rPr lang="hu-HU"/>
              <a:t>High resolution (</a:t>
            </a:r>
            <a:r>
              <a:rPr lang="en-GB"/>
              <a:t>&gt;</a:t>
            </a:r>
            <a:r>
              <a:rPr lang="hu-HU"/>
              <a:t>1.5 mm </a:t>
            </a:r>
            <a:r>
              <a:rPr lang="en-GB"/>
              <a:t>in-plane</a:t>
            </a:r>
            <a:r>
              <a:rPr lang="hu-HU"/>
              <a:t>)</a:t>
            </a:r>
            <a:endParaRPr lang="en-GB"/>
          </a:p>
          <a:p>
            <a:pPr marL="742950" lvl="1" indent="-285750">
              <a:buFont typeface="Arial"/>
              <a:buChar char="•"/>
            </a:pPr>
            <a:endParaRPr lang="hu-HU"/>
          </a:p>
          <a:p>
            <a:pPr marL="742950" lvl="1" indent="-285750">
              <a:buFont typeface="Arial"/>
              <a:buChar char="•"/>
            </a:pPr>
            <a:r>
              <a:rPr lang="en-GB"/>
              <a:t>Faster (&gt;1 s)</a:t>
            </a:r>
            <a:endParaRPr lang="hu-HU"/>
          </a:p>
          <a:p>
            <a:pPr marL="742950" lvl="1" indent="-285750">
              <a:buFont typeface="Arial"/>
              <a:buChar char="•"/>
            </a:pPr>
            <a:endParaRPr lang="en-GB"/>
          </a:p>
          <a:p>
            <a:pPr marL="742950" lvl="1" indent="-285750">
              <a:buFont typeface="Arial"/>
              <a:buChar char="•"/>
            </a:pPr>
            <a:r>
              <a:rPr lang="hu-HU"/>
              <a:t>Larger FOV (205 mm)</a:t>
            </a:r>
            <a:endParaRPr lang="en-GB"/>
          </a:p>
          <a:p>
            <a:pPr marL="742950" lvl="1" indent="-285750">
              <a:buFont typeface="Arial"/>
              <a:buChar char="•"/>
            </a:pPr>
            <a:endParaRPr lang="hu-HU"/>
          </a:p>
          <a:p>
            <a:pPr marL="742950" lvl="1" indent="-285750">
              <a:buFont typeface="Arial"/>
              <a:buChar char="•"/>
            </a:pPr>
            <a:r>
              <a:rPr lang="en-GB"/>
              <a:t>Multi-Band (&gt;~</a:t>
            </a:r>
            <a:r>
              <a:rPr lang="hu-HU"/>
              <a:t>0.5</a:t>
            </a:r>
            <a:r>
              <a:rPr lang="en-GB"/>
              <a:t> </a:t>
            </a:r>
            <a:r>
              <a:rPr lang="hu-HU"/>
              <a:t>s, </a:t>
            </a:r>
            <a:r>
              <a:rPr lang="en-GB"/>
              <a:t>&gt;1.5mm in-plane)</a:t>
            </a:r>
          </a:p>
        </p:txBody>
      </p:sp>
    </p:spTree>
    <p:extLst>
      <p:ext uri="{BB962C8B-B14F-4D97-AF65-F5344CB8AC3E}">
        <p14:creationId xmlns:p14="http://schemas.microsoft.com/office/powerpoint/2010/main" val="3881911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33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Sequences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C8A7B-5CE1-DECF-0F9F-C8CB6A41C4F5}"/>
              </a:ext>
            </a:extLst>
          </p:cNvPr>
          <p:cNvSpPr txBox="1"/>
          <p:nvPr/>
        </p:nvSpPr>
        <p:spPr>
          <a:xfrm>
            <a:off x="1262154" y="2594919"/>
            <a:ext cx="6619691" cy="28500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Whole-brain Multiband fMRI</a:t>
            </a:r>
          </a:p>
          <a:p>
            <a:endParaRPr lang="en-US"/>
          </a:p>
          <a:p>
            <a:pPr marL="7429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>
                <a:cs typeface="Arial"/>
              </a:rPr>
              <a:t>Faster acquisition: higher power, more precise sampling of the noise</a:t>
            </a:r>
            <a:endParaRPr lang="en-US"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/>
          </a:p>
          <a:p>
            <a:pPr marL="7429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GB">
                <a:cs typeface="Arial"/>
              </a:rPr>
              <a:t>Higher resolution: lower PVE, smaller susceptibility effect, MVPA</a:t>
            </a:r>
            <a:endParaRPr lang="en-US"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4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34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Sequences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0A17-8CD9-2740-0A3D-674AD40F9E3D}"/>
              </a:ext>
            </a:extLst>
          </p:cNvPr>
          <p:cNvSpPr txBox="1">
            <a:spLocks/>
          </p:cNvSpPr>
          <p:nvPr/>
        </p:nvSpPr>
        <p:spPr>
          <a:xfrm>
            <a:off x="596540" y="2066814"/>
            <a:ext cx="7957342" cy="20798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Other Scans:</a:t>
            </a:r>
            <a:endParaRPr lang="en-US"/>
          </a:p>
          <a:p>
            <a:pPr marL="285750" indent="-285750"/>
            <a:endParaRPr lang="en-GB" sz="1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/>
              <a:t>DTI – Diffusion Tensor Imaging</a:t>
            </a:r>
          </a:p>
          <a:p>
            <a:pPr marL="742950" lvl="1" indent="-285750"/>
            <a:endParaRPr lang="en-GB" sz="1800"/>
          </a:p>
          <a:p>
            <a:pPr marL="742950" lvl="1" indent="-285750"/>
            <a:r>
              <a:rPr lang="en-GB" sz="1800"/>
              <a:t>Field maps - same geometry as fMRI (FOV, resolution, angle)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4" name="Picture 2" descr="https://www.healthcare.siemens.com/siemens_hwem-hwem_ssxa_websites-context-root/wcm/idc/groups/public/@global/@imaging/@mri/documents/image/mdaw/mjew/%7Eedisp/mri-syngo-resolve-dti-tractography-00200930/%7Erenditions/mri-syngo-resolve-dti-tractography-00200930%7E8.jpg">
            <a:extLst>
              <a:ext uri="{FF2B5EF4-FFF2-40B4-BE49-F238E27FC236}">
                <a16:creationId xmlns:a16="http://schemas.microsoft.com/office/drawing/2014/main" id="{C210DFF4-CD72-7341-0561-B330FE6B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24" y="4175111"/>
            <a:ext cx="2334885" cy="23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48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35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Sequences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0A17-8CD9-2740-0A3D-674AD40F9E3D}"/>
              </a:ext>
            </a:extLst>
          </p:cNvPr>
          <p:cNvSpPr txBox="1">
            <a:spLocks/>
          </p:cNvSpPr>
          <p:nvPr/>
        </p:nvSpPr>
        <p:spPr>
          <a:xfrm>
            <a:off x="596540" y="2066814"/>
            <a:ext cx="7957342" cy="20798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Other Scans:</a:t>
            </a:r>
            <a:endParaRPr lang="en-US"/>
          </a:p>
          <a:p>
            <a:pPr marL="285750" indent="-285750"/>
            <a:endParaRPr lang="en-GB" sz="1800"/>
          </a:p>
          <a:p>
            <a:pPr marL="685800"/>
            <a:r>
              <a:rPr lang="en-GB" sz="1800">
                <a:cs typeface="Arial"/>
              </a:rPr>
              <a:t>MRS - Spectroscopy - Siemens sequence</a:t>
            </a:r>
            <a:endParaRPr lang="en-US" sz="1800">
              <a:cs typeface="Arial"/>
            </a:endParaRPr>
          </a:p>
          <a:p>
            <a:pPr marL="685800"/>
            <a:r>
              <a:rPr lang="en-GB" sz="1800">
                <a:cs typeface="Arial"/>
              </a:rPr>
              <a:t>MRS – GABA – Jamie Near's special sequence </a:t>
            </a:r>
          </a:p>
          <a:p>
            <a:pPr marL="742950" lvl="1" indent="-285750"/>
            <a:endParaRPr lang="en-GB" sz="1800"/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9555172-EDA9-7E74-914F-09352DD4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597" y="3855812"/>
            <a:ext cx="24955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2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36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Data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4AAF10-16FF-D493-F951-7EE8C1CD0DF9}"/>
              </a:ext>
            </a:extLst>
          </p:cNvPr>
          <p:cNvSpPr txBox="1">
            <a:spLocks/>
          </p:cNvSpPr>
          <p:nvPr/>
        </p:nvSpPr>
        <p:spPr>
          <a:xfrm>
            <a:off x="983805" y="2154498"/>
            <a:ext cx="7551146" cy="38084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Data comes out in DICOM format. ( *.IMA)</a:t>
            </a:r>
          </a:p>
          <a:p>
            <a:r>
              <a:rPr lang="en-GB" sz="1800"/>
              <a:t>In the Siemens host PC for up to 2 weeks. </a:t>
            </a:r>
          </a:p>
          <a:p>
            <a:r>
              <a:rPr lang="en-GB" sz="1800"/>
              <a:t>Transferred to the MRI server on the same day.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/>
              <a:t>Example file name: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u="sng">
                <a:solidFill>
                  <a:srgbClr val="C00000"/>
                </a:solidFill>
              </a:rPr>
              <a:t>19950621ABCD</a:t>
            </a:r>
            <a:r>
              <a:rPr lang="en-GB" sz="1800"/>
              <a:t>.MR.</a:t>
            </a:r>
            <a:r>
              <a:rPr lang="en-GB" sz="1800">
                <a:solidFill>
                  <a:srgbClr val="FF0000"/>
                </a:solidFill>
              </a:rPr>
              <a:t>RH</a:t>
            </a:r>
            <a:r>
              <a:rPr lang="en-GB" sz="1800">
                <a:solidFill>
                  <a:srgbClr val="C00000"/>
                </a:solidFill>
              </a:rPr>
              <a:t>_Andy</a:t>
            </a:r>
            <a:r>
              <a:rPr lang="en-GB" sz="1800"/>
              <a:t>.0001.</a:t>
            </a:r>
            <a:r>
              <a:rPr lang="en-GB" sz="1800">
                <a:solidFill>
                  <a:schemeClr val="accent4">
                    <a:lumMod val="75000"/>
                  </a:schemeClr>
                </a:solidFill>
              </a:rPr>
              <a:t>0001</a:t>
            </a:r>
            <a:r>
              <a:rPr lang="en-GB" sz="1800"/>
              <a:t>.2023.07.31.13.38.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i="1"/>
              <a:t>36.656250.72689748</a:t>
            </a:r>
            <a:r>
              <a:rPr lang="en-GB" sz="1800"/>
              <a:t>.</a:t>
            </a:r>
            <a:r>
              <a:rPr lang="en-GB" sz="1800">
                <a:solidFill>
                  <a:srgbClr val="C00000"/>
                </a:solidFill>
              </a:rPr>
              <a:t>IMA</a:t>
            </a:r>
          </a:p>
          <a:p>
            <a:pPr marL="0" indent="0">
              <a:buNone/>
            </a:pPr>
            <a:r>
              <a:rPr lang="en-GB" sz="1800">
                <a:solidFill>
                  <a:srgbClr val="C00000"/>
                </a:solidFill>
              </a:rPr>
              <a:t>Participant ID, Modality, Protocol used, Series No, Image No, Date and time of export, System generated ID.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221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37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spc="-1">
                <a:solidFill>
                  <a:srgbClr val="FFFFFF"/>
                </a:solidFill>
                <a:latin typeface="corbel"/>
                <a:cs typeface="Arial"/>
              </a:rPr>
              <a:t>B</a:t>
            </a:r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ecoming an AP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C06D5-F88A-65A9-ADFB-736F83FCC64D}"/>
              </a:ext>
            </a:extLst>
          </p:cNvPr>
          <p:cNvSpPr txBox="1">
            <a:spLocks/>
          </p:cNvSpPr>
          <p:nvPr/>
        </p:nvSpPr>
        <p:spPr>
          <a:xfrm>
            <a:off x="657081" y="1884659"/>
            <a:ext cx="7584299" cy="4165309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MRI Safety Test: Written test [Reading list: MRI Local Rules, MHRA Guidance and Risk assessments].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Watch the safety video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Attend a safety lecture / watch the lecture video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First aid course - Emergency First Aid at Work.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Training in moving an unconscious participant from the scanner.</a:t>
            </a:r>
          </a:p>
          <a:p>
            <a:pPr marL="0" indent="0">
              <a:buNone/>
            </a:pPr>
            <a:endParaRPr lang="en-GB" sz="1800"/>
          </a:p>
          <a:p>
            <a:r>
              <a:rPr lang="en-GB" sz="1800"/>
              <a:t>Basic fire training – given part of departmental induction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335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38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spc="-1">
                <a:solidFill>
                  <a:srgbClr val="FFFFFF"/>
                </a:solidFill>
                <a:latin typeface="corbel"/>
                <a:cs typeface="Arial"/>
              </a:rPr>
              <a:t>B</a:t>
            </a:r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ooking Scanner slots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54CD5E-88A2-3B7A-ECB1-FF5C23F5E22D}"/>
              </a:ext>
            </a:extLst>
          </p:cNvPr>
          <p:cNvSpPr txBox="1">
            <a:spLocks/>
          </p:cNvSpPr>
          <p:nvPr/>
        </p:nvSpPr>
        <p:spPr>
          <a:xfrm>
            <a:off x="430723" y="1776376"/>
            <a:ext cx="8278758" cy="410671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RH days are Tuesdays and Thursdays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Online calendar system for booking</a:t>
            </a:r>
          </a:p>
          <a:p>
            <a:endParaRPr lang="en-GB" sz="1800"/>
          </a:p>
          <a:p>
            <a:r>
              <a:rPr lang="en-GB" sz="1800"/>
              <a:t>Bookings are made according to local booking policy – in CUBIC Wiki.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Minimum 15-minute slots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Out of hours and weekends - possible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/>
          </a:p>
          <a:p>
            <a:r>
              <a:rPr lang="en-GB" sz="1800"/>
              <a:t> Pilot testing and equipment testing will not be charged</a:t>
            </a:r>
          </a:p>
          <a:p>
            <a:endParaRPr lang="en-GB" sz="36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84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437040" y="4748760"/>
            <a:ext cx="610776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spc="-1">
                <a:solidFill>
                  <a:srgbClr val="FFFFFF"/>
                </a:solidFill>
                <a:ea typeface="+mn-lt"/>
                <a:cs typeface="+mn-lt"/>
              </a:rPr>
              <a:t>Setup a Study</a:t>
            </a:r>
            <a:endParaRPr lang="en-US"/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2652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4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CUBIC as an Organization</a:t>
            </a:r>
            <a:endParaRPr lang="en-GB" sz="280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725037" y="1705969"/>
            <a:ext cx="786452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Partner Institutions:</a:t>
            </a:r>
          </a:p>
          <a:p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/>
              <a:t>Royal Holloway, University of London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University of Surrey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Brunel University, London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University of Roehampton, London</a:t>
            </a:r>
          </a:p>
          <a:p>
            <a:endParaRPr lang="en-US"/>
          </a:p>
          <a:p>
            <a:r>
              <a:rPr lang="en-US"/>
              <a:t>RHUL colleagues only scans on Tuesdays and Thursdays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Evenings and weekends possible (AP not provided)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We can also borrow time from partners if needed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Needs to be paid back – can lead to bottlenecks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Current Scanner usage stats: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Usage greatest in Terms 1 and 2, low from April - October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 dirty="0">
                <a:solidFill>
                  <a:srgbClr val="424A4F"/>
                </a:solidFill>
                <a:latin typeface="corbel"/>
              </a:rPr>
              <a:t>40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Setup a study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648268" y="2516305"/>
            <a:ext cx="786452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Apply for grants or Research Initiative Fund (PhD students and new research staff get scan credits)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Need Ethics approval (not required for pilots within lab)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Please fill out the necessary Project proposal form available in the CUBIC Wiki (</a:t>
            </a:r>
            <a:r>
              <a:rPr lang="en-US" dirty="0">
                <a:cs typeface="Arial"/>
                <a:hlinkClick r:id="rId2"/>
              </a:rPr>
              <a:t>link</a:t>
            </a:r>
            <a:r>
              <a:rPr lang="en-US" dirty="0">
                <a:cs typeface="Arial"/>
              </a:rPr>
              <a:t>)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Work in Progress (WIP) presentation in the users group meeting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Robin approves the total time on the scanner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Ari allocates scan slots</a:t>
            </a:r>
          </a:p>
        </p:txBody>
      </p:sp>
    </p:spTree>
    <p:extLst>
      <p:ext uri="{BB962C8B-B14F-4D97-AF65-F5344CB8AC3E}">
        <p14:creationId xmlns:p14="http://schemas.microsoft.com/office/powerpoint/2010/main" val="2425273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437040" y="4748760"/>
            <a:ext cx="610776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spc="-1">
                <a:solidFill>
                  <a:srgbClr val="FFFFFF"/>
                </a:solidFill>
                <a:ea typeface="+mn-lt"/>
                <a:cs typeface="+mn-lt"/>
              </a:rPr>
              <a:t>Pilot Study</a:t>
            </a:r>
            <a:endParaRPr lang="en-US"/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22888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 dirty="0">
                <a:solidFill>
                  <a:srgbClr val="424A4F"/>
                </a:solidFill>
                <a:latin typeface="corbel"/>
              </a:rPr>
              <a:t>42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Pilot study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648268" y="2234820"/>
            <a:ext cx="786452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Several hours of free scan time for piloting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Please send literature studies, conference papers etc. or share ideas, replication experiments about a potential study or pilot scans with Ayan (</a:t>
            </a:r>
            <a:r>
              <a:rPr lang="en-US">
                <a:hlinkClick r:id="rId2"/>
              </a:rPr>
              <a:t>Ayan.Sengupta@rhul.ac.uk</a:t>
            </a:r>
            <a:r>
              <a:rPr lang="en-US"/>
              <a:t> ) ASAP.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Ayan helps in designing the fMRI study or getting your stimulation ready for the scanner (if required).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Ari / Ayan will setup and pilot scanning sequences depending on the requirements 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437040" y="4748760"/>
            <a:ext cx="610776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spc="-1">
                <a:solidFill>
                  <a:srgbClr val="FFFFFF"/>
                </a:solidFill>
                <a:ea typeface="+mn-lt"/>
                <a:cs typeface="+mn-lt"/>
              </a:rPr>
              <a:t>Data Analysis</a:t>
            </a:r>
            <a:endParaRPr lang="en-US"/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57904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 dirty="0">
                <a:solidFill>
                  <a:srgbClr val="424A4F"/>
                </a:solidFill>
                <a:latin typeface="corbel"/>
              </a:rPr>
              <a:t>44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Data Analysis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701226" y="1758202"/>
            <a:ext cx="786452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For students Ayan can help in learning to code experiments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Ayan runs PGR workshop sessions: 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7429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Introduction to fMRI and basic fMRI analysis - 8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 Nov 2023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fMRI analysis in FSL and parallel processing Part 1 - 17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 Jan 2024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fMRI analysis in FSL and parallel processing Part 2 - 24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 Jan 2024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General data analysis pipelines / set up pipelines on the cluster etc. if required.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Writing publications and methods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Get in touch with Ayan : Ayan.Sengupta@rhul.ac.uk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9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5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CUBIC RHUL Team</a:t>
            </a:r>
            <a:endParaRPr lang="en-GB" sz="280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716210" y="1750101"/>
            <a:ext cx="7864522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Director of MRI: Prof. Robin Walker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Deputy Director of MRI: Dr. Jonas Larsson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Head of MRI Research Culture: Dr. Carl Hodgetts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MRI Operations Officer: Ari Lingeswaran (</a:t>
            </a:r>
            <a:r>
              <a:rPr lang="en-US" sz="1400" dirty="0">
                <a:ea typeface="+mn-lt"/>
                <a:cs typeface="+mn-lt"/>
                <a:hlinkClick r:id="rId2"/>
              </a:rPr>
              <a:t>Ari.Lingeswaran@rhul.ac.uk</a:t>
            </a:r>
            <a:r>
              <a:rPr lang="en-US" sz="1400" dirty="0">
                <a:ea typeface="+mn-lt"/>
                <a:cs typeface="+mn-lt"/>
              </a:rPr>
              <a:t>)</a:t>
            </a:r>
            <a:endParaRPr lang="en-US" sz="1400" dirty="0"/>
          </a:p>
          <a:p>
            <a:pPr marL="285750" indent="-285750"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lvl="1"/>
            <a:r>
              <a:rPr lang="en-US" sz="1200" dirty="0">
                <a:ea typeface="+mn-lt"/>
                <a:cs typeface="+mn-lt"/>
              </a:rPr>
              <a:t>All aspects of running CUBIC including:</a:t>
            </a:r>
            <a:endParaRPr lang="en-US"/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Safety Officer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Training new users (</a:t>
            </a:r>
            <a:r>
              <a:rPr lang="en-US" sz="1200" err="1">
                <a:ea typeface="+mn-lt"/>
                <a:cs typeface="+mn-lt"/>
              </a:rPr>
              <a:t>Authorised</a:t>
            </a:r>
            <a:r>
              <a:rPr lang="en-US" sz="1200" dirty="0">
                <a:ea typeface="+mn-lt"/>
                <a:cs typeface="+mn-lt"/>
              </a:rPr>
              <a:t> Persons APs)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Arranging first aid course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Acting as an AP (normal working hours)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Maintenance, QA </a:t>
            </a:r>
            <a:r>
              <a:rPr lang="en-US" sz="1200" err="1">
                <a:ea typeface="+mn-lt"/>
                <a:cs typeface="+mn-lt"/>
              </a:rPr>
              <a:t>etc</a:t>
            </a:r>
            <a:r>
              <a:rPr lang="en-US" sz="1200" dirty="0">
                <a:ea typeface="+mn-lt"/>
                <a:cs typeface="+mn-lt"/>
              </a:rPr>
              <a:t> </a:t>
            </a:r>
            <a:endParaRPr lang="en-US" sz="1200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MRI Fellow: Dr. Ayan Sengupta (</a:t>
            </a:r>
            <a:r>
              <a:rPr lang="en-US" sz="1400" dirty="0">
                <a:ea typeface="+mn-lt"/>
                <a:cs typeface="+mn-lt"/>
                <a:hlinkClick r:id="rId3"/>
              </a:rPr>
              <a:t>Ayan.Sengupta@rhul.ac.uk</a:t>
            </a:r>
            <a:r>
              <a:rPr lang="en-US" sz="1400" dirty="0"/>
              <a:t>)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Supporting users in design, conduct and analysis of MRI studies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Methods innovations and good practice</a:t>
            </a:r>
            <a:endParaRPr lang="en-US" dirty="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200" dirty="0">
                <a:ea typeface="+mn-lt"/>
                <a:cs typeface="+mn-lt"/>
              </a:rPr>
              <a:t>Enhancing protocols, methods innovations, workshops, </a:t>
            </a:r>
            <a:r>
              <a:rPr lang="en-US" sz="1200" dirty="0" err="1">
                <a:ea typeface="+mn-lt"/>
                <a:cs typeface="+mn-lt"/>
              </a:rPr>
              <a:t>etc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57786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6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Upgrade</a:t>
            </a:r>
            <a:endParaRPr lang="en-GB" sz="280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C3212-CA64-97A8-FBBA-7B0BD7F1896D}"/>
              </a:ext>
            </a:extLst>
          </p:cNvPr>
          <p:cNvSpPr txBox="1"/>
          <p:nvPr/>
        </p:nvSpPr>
        <p:spPr>
          <a:xfrm>
            <a:off x="813300" y="4592154"/>
            <a:ext cx="786452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Scanner Upgradation to Siemens </a:t>
            </a:r>
            <a:r>
              <a:rPr lang="en-US" err="1">
                <a:ea typeface="+mn-lt"/>
                <a:cs typeface="+mn-lt"/>
              </a:rPr>
              <a:t>CimaX</a:t>
            </a:r>
            <a:r>
              <a:rPr lang="en-US">
                <a:ea typeface="+mn-lt"/>
                <a:cs typeface="+mn-lt"/>
              </a:rPr>
              <a:t> or Phillips MR7700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Installation expected to start in mid-2024 and completed by Dec-2024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Current MRI scanner to remain operational throughout 2024, could be longer for a funded project</a:t>
            </a:r>
          </a:p>
        </p:txBody>
      </p:sp>
      <p:pic>
        <p:nvPicPr>
          <p:cNvPr id="3" name="Picture 2" descr="A brick building with trees in the background&#10;&#10;Description automatically generated">
            <a:extLst>
              <a:ext uri="{FF2B5EF4-FFF2-40B4-BE49-F238E27FC236}">
                <a16:creationId xmlns:a16="http://schemas.microsoft.com/office/drawing/2014/main" id="{513C79C1-D708-44F3-871C-710008CE6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33" y="1587361"/>
            <a:ext cx="3742333" cy="28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1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7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 dirty="0">
                <a:solidFill>
                  <a:srgbClr val="FFFFFF"/>
                </a:solidFill>
                <a:latin typeface="corbel"/>
                <a:cs typeface="Arial"/>
              </a:rPr>
              <a:t>MRI Research Culture</a:t>
            </a:r>
            <a:endParaRPr lang="en-US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5B2268-F71F-2567-FF13-ADE89F50777F}"/>
              </a:ext>
            </a:extLst>
          </p:cNvPr>
          <p:cNvSpPr txBox="1"/>
          <p:nvPr/>
        </p:nvSpPr>
        <p:spPr>
          <a:xfrm>
            <a:off x="1729945" y="2312479"/>
            <a:ext cx="577237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Monthly users group meetings organized by Dr. Carl Hodgetts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Work in Progress (WIP) meetings for new studies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Involvement of partner organizations in CUBIC meetings, collaborations in research.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CUBIC Wiki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 and forms for new studies etc.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Setting common participant pool for CUBIC in the future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437040" y="4748760"/>
            <a:ext cx="610776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600" spc="-1">
                <a:solidFill>
                  <a:srgbClr val="FFFFFF"/>
                </a:solidFill>
                <a:ea typeface="+mn-lt"/>
                <a:cs typeface="+mn-lt"/>
              </a:rPr>
              <a:t>MRI Scanner and Equipment</a:t>
            </a:r>
            <a:endParaRPr lang="en-US"/>
          </a:p>
          <a:p>
            <a:pPr>
              <a:lnSpc>
                <a:spcPct val="100000"/>
              </a:lnSpc>
            </a:pPr>
            <a:endParaRPr lang="en-US" sz="3600" b="0" strike="noStrike" spc="-1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71032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extShape 3"/>
          <p:cNvSpPr txBox="1"/>
          <p:nvPr/>
        </p:nvSpPr>
        <p:spPr>
          <a:xfrm>
            <a:off x="434520" y="6513120"/>
            <a:ext cx="215640" cy="215640"/>
          </a:xfrm>
          <a:prstGeom prst="rect">
            <a:avLst/>
          </a:prstGeom>
          <a:solidFill>
            <a:srgbClr val="EB641E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9E7200-3D57-4101-96EF-1B4019CBD1A6}" type="slidenum">
              <a:rPr lang="en-GB" sz="800" b="0" strike="noStrike" spc="-1">
                <a:solidFill>
                  <a:srgbClr val="424A4F"/>
                </a:solidFill>
                <a:latin typeface="corbel"/>
              </a:rPr>
              <a:t>9</a:t>
            </a:fld>
            <a:endParaRPr lang="en-GB" sz="800" b="0" strike="noStrike" spc="-1">
              <a:latin typeface="Times New Roman"/>
            </a:endParaRPr>
          </a:p>
        </p:txBody>
      </p:sp>
      <p:sp>
        <p:nvSpPr>
          <p:cNvPr id="605" name="TextShape 4"/>
          <p:cNvSpPr txBox="1"/>
          <p:nvPr/>
        </p:nvSpPr>
        <p:spPr>
          <a:xfrm>
            <a:off x="457200" y="381240"/>
            <a:ext cx="6545520" cy="921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2800" spc="-1">
                <a:solidFill>
                  <a:srgbClr val="FFFFFF"/>
                </a:solidFill>
                <a:latin typeface="corbel"/>
                <a:cs typeface="Arial"/>
              </a:rPr>
              <a:t>MRI Scanner and Equipment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D9BDA-FD66-7BBB-1509-5F09AA1E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1" y="2313120"/>
            <a:ext cx="5146869" cy="38601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CB145C-0FA8-A348-2139-15BB4C98132E}"/>
              </a:ext>
            </a:extLst>
          </p:cNvPr>
          <p:cNvSpPr txBox="1">
            <a:spLocks/>
          </p:cNvSpPr>
          <p:nvPr/>
        </p:nvSpPr>
        <p:spPr>
          <a:xfrm>
            <a:off x="2178733" y="1648650"/>
            <a:ext cx="4793571" cy="5610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The scanner – Siemens Trio – A TIM system</a:t>
            </a:r>
          </a:p>
        </p:txBody>
      </p:sp>
    </p:spTree>
    <p:extLst>
      <p:ext uri="{BB962C8B-B14F-4D97-AF65-F5344CB8AC3E}">
        <p14:creationId xmlns:p14="http://schemas.microsoft.com/office/powerpoint/2010/main" val="328960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44</Slides>
  <Notes>4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MRI Scanner and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dc:description/>
  <cp:revision>132</cp:revision>
  <cp:lastPrinted>2016-11-21T14:52:36Z</cp:lastPrinted>
  <dcterms:created xsi:type="dcterms:W3CDTF">2013-08-15T13:27:17Z</dcterms:created>
  <dcterms:modified xsi:type="dcterms:W3CDTF">2023-10-30T16:20:14Z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